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9.png" ContentType="image/png"/>
  <Override PartName="/ppt/media/image13.png" ContentType="image/png"/>
  <Override PartName="/ppt/media/image8.png" ContentType="image/png"/>
  <Override PartName="/ppt/media/image12.png" ContentType="image/png"/>
  <Override PartName="/ppt/media/image17.png" ContentType="image/png"/>
  <Override PartName="/ppt/media/image16.png" ContentType="image/png"/>
  <Override PartName="/ppt/media/image15.png" ContentType="image/png"/>
  <Override PartName="/ppt/media/image14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10.png" ContentType="image/png"/>
  <Override PartName="/ppt/media/image6.png" ContentType="image/png"/>
  <Override PartName="/ppt/media/image11.png" ContentType="image/png"/>
  <Override PartName="/ppt/media/image7.png" ContentType="image/png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8288000" cy="10287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84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914400" y="5523120"/>
            <a:ext cx="1645884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914400" y="5523120"/>
            <a:ext cx="803160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9348120" y="5523120"/>
            <a:ext cx="803160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529956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479280" y="2406960"/>
            <a:ext cx="529956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12044160" y="2406960"/>
            <a:ext cx="529956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914400" y="5523120"/>
            <a:ext cx="529956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6479280" y="5523120"/>
            <a:ext cx="529956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12044160" y="5523120"/>
            <a:ext cx="529956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914400" y="410400"/>
            <a:ext cx="16458840" cy="7962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914400" y="5523120"/>
            <a:ext cx="803160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9348120" y="5523120"/>
            <a:ext cx="803160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914400" y="5523120"/>
            <a:ext cx="16458840" cy="2845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s-ES" sz="2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s-ES" sz="2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4BFD3EFF-F72D-486A-9AA8-C36D494179D3}" type="slidenum">
              <a:rPr b="0" lang="en-US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&lt;número&gt;</a:t>
            </a:fld>
            <a:endParaRPr b="0" lang="es-ES" sz="12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s-ES" sz="14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4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E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4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E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4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E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4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E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1028880" y="1116360"/>
            <a:ext cx="13117680" cy="4827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10000"/>
              </a:lnSpc>
              <a:tabLst>
                <a:tab algn="l" pos="0"/>
              </a:tabLst>
            </a:pPr>
            <a:r>
              <a:rPr b="0" lang="en-US" sz="9600" spc="-1" strike="noStrike">
                <a:solidFill>
                  <a:srgbClr val="231f20"/>
                </a:solidFill>
                <a:latin typeface="Abril Fatface"/>
                <a:ea typeface="Abril Fatface"/>
              </a:rPr>
              <a:t>Como superar el estrés laboral en la profesión de docente</a:t>
            </a:r>
            <a:endParaRPr b="0" lang="es-ES" sz="9600" spc="-1" strike="noStrike">
              <a:latin typeface="Arial"/>
            </a:endParaRPr>
          </a:p>
        </p:txBody>
      </p:sp>
      <p:grpSp>
        <p:nvGrpSpPr>
          <p:cNvPr id="42" name="Group 2"/>
          <p:cNvGrpSpPr/>
          <p:nvPr/>
        </p:nvGrpSpPr>
        <p:grpSpPr>
          <a:xfrm>
            <a:off x="14776560" y="-4353840"/>
            <a:ext cx="19455840" cy="20564640"/>
            <a:chOff x="14776560" y="-4353840"/>
            <a:chExt cx="19455840" cy="20564640"/>
          </a:xfrm>
        </p:grpSpPr>
        <p:sp>
          <p:nvSpPr>
            <p:cNvPr id="43" name="CustomShape 3"/>
            <p:cNvSpPr/>
            <p:nvPr/>
          </p:nvSpPr>
          <p:spPr>
            <a:xfrm rot="593400">
              <a:off x="16252200" y="-2621160"/>
              <a:ext cx="5881680" cy="15529680"/>
            </a:xfrm>
            <a:custGeom>
              <a:avLst/>
              <a:gdLst/>
              <a:ahLst/>
              <a:rect l="l" t="t" r="r" b="b"/>
              <a:pathLst>
                <a:path w="287744" h="759697">
                  <a:moveTo>
                    <a:pt x="0" y="0"/>
                  </a:moveTo>
                  <a:lnTo>
                    <a:pt x="287744" y="0"/>
                  </a:lnTo>
                  <a:lnTo>
                    <a:pt x="287744" y="759697"/>
                  </a:lnTo>
                  <a:lnTo>
                    <a:pt x="0" y="759697"/>
                  </a:lnTo>
                  <a:close/>
                </a:path>
              </a:pathLst>
            </a:custGeom>
            <a:solidFill>
              <a:srgbClr val="407d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4" name="CustomShape 4"/>
            <p:cNvSpPr/>
            <p:nvPr/>
          </p:nvSpPr>
          <p:spPr>
            <a:xfrm rot="593400">
              <a:off x="16196760" y="-3060360"/>
              <a:ext cx="16615080" cy="179780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pic>
        <p:nvPicPr>
          <p:cNvPr id="45" name="Google Shape;88;p13" descr=""/>
          <p:cNvPicPr/>
          <p:nvPr/>
        </p:nvPicPr>
        <p:blipFill>
          <a:blip r:embed="rId1"/>
          <a:stretch/>
        </p:blipFill>
        <p:spPr>
          <a:xfrm flipH="1">
            <a:off x="14972400" y="1630080"/>
            <a:ext cx="4831920" cy="8685000"/>
          </a:xfrm>
          <a:prstGeom prst="rect">
            <a:avLst/>
          </a:prstGeom>
          <a:ln>
            <a:noFill/>
          </a:ln>
        </p:spPr>
      </p:pic>
      <p:pic>
        <p:nvPicPr>
          <p:cNvPr id="46" name="Google Shape;89;p13" descr=""/>
          <p:cNvPicPr/>
          <p:nvPr/>
        </p:nvPicPr>
        <p:blipFill>
          <a:blip r:embed="rId2"/>
          <a:stretch/>
        </p:blipFill>
        <p:spPr>
          <a:xfrm flipH="1">
            <a:off x="11728800" y="6421680"/>
            <a:ext cx="5659560" cy="41364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9144000" y="1328760"/>
            <a:ext cx="8115120" cy="3697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19000"/>
              </a:lnSpc>
              <a:tabLst>
                <a:tab algn="l" pos="0"/>
              </a:tabLst>
            </a:pPr>
            <a:r>
              <a:rPr b="0" lang="en-US" sz="10200" spc="-1" strike="noStrike">
                <a:solidFill>
                  <a:srgbClr val="231f20"/>
                </a:solidFill>
                <a:latin typeface="Abril Fatface"/>
                <a:ea typeface="Abril Fatface"/>
              </a:rPr>
              <a:t>Gestión del tiempo</a:t>
            </a:r>
            <a:endParaRPr b="0" lang="es-ES" sz="10200" spc="-1" strike="noStrike">
              <a:latin typeface="Arial"/>
            </a:endParaRPr>
          </a:p>
        </p:txBody>
      </p:sp>
      <p:sp>
        <p:nvSpPr>
          <p:cNvPr id="117" name="CustomShape 2"/>
          <p:cNvSpPr/>
          <p:nvPr/>
        </p:nvSpPr>
        <p:spPr>
          <a:xfrm>
            <a:off x="10662480" y="4799880"/>
            <a:ext cx="6596280" cy="4522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lvl="1" marL="712440" indent="-356040">
              <a:lnSpc>
                <a:spcPct val="150000"/>
              </a:lnSpc>
              <a:buClr>
                <a:srgbClr val="231f20"/>
              </a:buClr>
              <a:buFont typeface="Arial"/>
              <a:buChar char="•"/>
            </a:pPr>
            <a:r>
              <a:rPr b="1" lang="en-US" sz="3300" spc="-1" strike="noStrike">
                <a:solidFill>
                  <a:srgbClr val="231f20"/>
                </a:solidFill>
                <a:latin typeface="arial"/>
                <a:ea typeface="arial"/>
              </a:rPr>
              <a:t>Identificación de las tareas más importantes y urgentes</a:t>
            </a:r>
            <a:endParaRPr b="0" lang="es-ES" sz="3300" spc="-1" strike="noStrike">
              <a:latin typeface="Arial"/>
            </a:endParaRPr>
          </a:p>
          <a:p>
            <a:pPr lvl="1" marL="712440" indent="-356040">
              <a:lnSpc>
                <a:spcPct val="150000"/>
              </a:lnSpc>
              <a:buClr>
                <a:srgbClr val="231f20"/>
              </a:buClr>
              <a:buFont typeface="Arial"/>
              <a:buChar char="•"/>
            </a:pPr>
            <a:r>
              <a:rPr b="1" lang="en-US" sz="3300" spc="-1" strike="noStrike">
                <a:solidFill>
                  <a:srgbClr val="231f20"/>
                </a:solidFill>
                <a:latin typeface="arial"/>
                <a:ea typeface="arial"/>
              </a:rPr>
              <a:t>Aprendizaje de técnicas de planificación y organización del tiempo</a:t>
            </a:r>
            <a:endParaRPr b="0" lang="es-ES" sz="3300" spc="-1" strike="noStrike">
              <a:latin typeface="Arial"/>
            </a:endParaRPr>
          </a:p>
          <a:p>
            <a:pPr lvl="1" marL="712440" indent="-356040">
              <a:lnSpc>
                <a:spcPct val="150000"/>
              </a:lnSpc>
              <a:buClr>
                <a:srgbClr val="231f20"/>
              </a:buClr>
              <a:buFont typeface="Arial"/>
              <a:buChar char="•"/>
            </a:pPr>
            <a:r>
              <a:rPr b="1" lang="en-US" sz="3300" spc="-1" strike="noStrike">
                <a:solidFill>
                  <a:srgbClr val="231f20"/>
                </a:solidFill>
                <a:latin typeface="arial"/>
                <a:ea typeface="arial"/>
              </a:rPr>
              <a:t>Priorización de tareas</a:t>
            </a:r>
            <a:endParaRPr b="0" lang="es-ES" sz="3300" spc="-1" strike="noStrike">
              <a:latin typeface="Arial"/>
            </a:endParaRPr>
          </a:p>
        </p:txBody>
      </p:sp>
      <p:grpSp>
        <p:nvGrpSpPr>
          <p:cNvPr id="118" name="Group 3"/>
          <p:cNvGrpSpPr/>
          <p:nvPr/>
        </p:nvGrpSpPr>
        <p:grpSpPr>
          <a:xfrm>
            <a:off x="-9464400" y="-2258280"/>
            <a:ext cx="16120440" cy="16120440"/>
            <a:chOff x="-9464400" y="-2258280"/>
            <a:chExt cx="16120440" cy="16120440"/>
          </a:xfrm>
        </p:grpSpPr>
        <p:sp>
          <p:nvSpPr>
            <p:cNvPr id="119" name="CustomShape 4"/>
            <p:cNvSpPr/>
            <p:nvPr/>
          </p:nvSpPr>
          <p:spPr>
            <a:xfrm rot="922200">
              <a:off x="-7960680" y="-754560"/>
              <a:ext cx="13113720" cy="13113720"/>
            </a:xfrm>
            <a:custGeom>
              <a:avLst/>
              <a:gdLst/>
              <a:ah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310462"/>
                  </a:lnTo>
                  <a:lnTo>
                    <a:pt x="657569" y="812800"/>
                  </a:lnTo>
                  <a:lnTo>
                    <a:pt x="155231" y="812800"/>
                  </a:lnTo>
                  <a:lnTo>
                    <a:pt x="0" y="310462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407d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0" name="CustomShape 5"/>
            <p:cNvSpPr/>
            <p:nvPr/>
          </p:nvSpPr>
          <p:spPr>
            <a:xfrm rot="922200">
              <a:off x="-6095160" y="1423080"/>
              <a:ext cx="9015480" cy="1009152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pic>
        <p:nvPicPr>
          <p:cNvPr id="121" name="Google Shape;200;p22" descr=""/>
          <p:cNvPicPr/>
          <p:nvPr/>
        </p:nvPicPr>
        <p:blipFill>
          <a:blip r:embed="rId1"/>
          <a:stretch/>
        </p:blipFill>
        <p:spPr>
          <a:xfrm>
            <a:off x="826200" y="2714400"/>
            <a:ext cx="6816600" cy="48582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1"/>
          <p:cNvGrpSpPr/>
          <p:nvPr/>
        </p:nvGrpSpPr>
        <p:grpSpPr>
          <a:xfrm>
            <a:off x="-4709160" y="7186680"/>
            <a:ext cx="10549800" cy="6440760"/>
            <a:chOff x="-4709160" y="7186680"/>
            <a:chExt cx="10549800" cy="6440760"/>
          </a:xfrm>
        </p:grpSpPr>
        <p:sp>
          <p:nvSpPr>
            <p:cNvPr id="48" name="CustomShape 2"/>
            <p:cNvSpPr/>
            <p:nvPr/>
          </p:nvSpPr>
          <p:spPr>
            <a:xfrm rot="17449200">
              <a:off x="-916200" y="5428800"/>
              <a:ext cx="3104640" cy="9956160"/>
            </a:xfrm>
            <a:custGeom>
              <a:avLst/>
              <a:gdLst/>
              <a:ahLst/>
              <a:rect l="l" t="t" r="r" b="b"/>
              <a:pathLst>
                <a:path w="1378939" h="4421652">
                  <a:moveTo>
                    <a:pt x="0" y="0"/>
                  </a:moveTo>
                  <a:lnTo>
                    <a:pt x="1378939" y="0"/>
                  </a:lnTo>
                  <a:lnTo>
                    <a:pt x="1378939" y="4421652"/>
                  </a:lnTo>
                  <a:lnTo>
                    <a:pt x="0" y="4421652"/>
                  </a:lnTo>
                  <a:close/>
                </a:path>
              </a:pathLst>
            </a:custGeom>
            <a:solidFill>
              <a:srgbClr val="f47d37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" name="CustomShape 3"/>
            <p:cNvSpPr/>
            <p:nvPr/>
          </p:nvSpPr>
          <p:spPr>
            <a:xfrm rot="17449200">
              <a:off x="-4373280" y="8541720"/>
              <a:ext cx="1829880" cy="198000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pic>
        <p:nvPicPr>
          <p:cNvPr id="50" name="Google Shape;97;p14" descr=""/>
          <p:cNvPicPr/>
          <p:nvPr/>
        </p:nvPicPr>
        <p:blipFill>
          <a:blip r:embed="rId1"/>
          <a:stretch/>
        </p:blipFill>
        <p:spPr>
          <a:xfrm>
            <a:off x="645840" y="8240040"/>
            <a:ext cx="2759400" cy="1625400"/>
          </a:xfrm>
          <a:prstGeom prst="rect">
            <a:avLst/>
          </a:prstGeom>
          <a:ln>
            <a:noFill/>
          </a:ln>
        </p:spPr>
      </p:pic>
      <p:sp>
        <p:nvSpPr>
          <p:cNvPr id="51" name="CustomShape 4"/>
          <p:cNvSpPr/>
          <p:nvPr/>
        </p:nvSpPr>
        <p:spPr>
          <a:xfrm>
            <a:off x="9245880" y="2331720"/>
            <a:ext cx="7617960" cy="590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lvl="1" marL="697680" indent="-348480">
              <a:lnSpc>
                <a:spcPct val="150000"/>
              </a:lnSpc>
              <a:buClr>
                <a:srgbClr val="231f20"/>
              </a:buClr>
              <a:buFont typeface="Arial"/>
              <a:buChar char="•"/>
            </a:pPr>
            <a:r>
              <a:rPr b="1" lang="en-US" sz="3230" spc="-1" strike="noStrike">
                <a:solidFill>
                  <a:srgbClr val="231f20"/>
                </a:solidFill>
                <a:latin typeface="arial"/>
                <a:ea typeface="arial"/>
              </a:rPr>
              <a:t>Presentación del tema: cómo superar el estrés laboral en la profesión de docente</a:t>
            </a:r>
            <a:endParaRPr b="0" lang="es-ES" sz="3230" spc="-1" strike="noStrike">
              <a:latin typeface="Arial"/>
            </a:endParaRPr>
          </a:p>
          <a:p>
            <a:pPr lvl="1" marL="697680" indent="-348480">
              <a:lnSpc>
                <a:spcPct val="150000"/>
              </a:lnSpc>
              <a:buClr>
                <a:srgbClr val="231f20"/>
              </a:buClr>
              <a:buFont typeface="Arial"/>
              <a:buChar char="•"/>
            </a:pPr>
            <a:r>
              <a:rPr b="1" lang="en-US" sz="3230" spc="-1" strike="noStrike">
                <a:solidFill>
                  <a:srgbClr val="231f20"/>
                </a:solidFill>
                <a:latin typeface="arial"/>
                <a:ea typeface="arial"/>
              </a:rPr>
              <a:t>Importancia del tema: el estrés laboral es un problema frecuente en la docencia y puede tener efectos negativos en la salud y el bienestar de los docentes</a:t>
            </a:r>
            <a:endParaRPr b="0" lang="es-ES" sz="3230" spc="-1" strike="noStrike">
              <a:latin typeface="Arial"/>
            </a:endParaRPr>
          </a:p>
        </p:txBody>
      </p:sp>
      <p:sp>
        <p:nvSpPr>
          <p:cNvPr id="52" name="CustomShape 5"/>
          <p:cNvSpPr/>
          <p:nvPr/>
        </p:nvSpPr>
        <p:spPr>
          <a:xfrm>
            <a:off x="2110320" y="2306160"/>
            <a:ext cx="5497920" cy="248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19000"/>
              </a:lnSpc>
              <a:tabLst>
                <a:tab algn="l" pos="0"/>
              </a:tabLst>
            </a:pPr>
            <a:r>
              <a:rPr b="0" lang="en-US" sz="6869" spc="-1" strike="noStrike">
                <a:solidFill>
                  <a:srgbClr val="231f20"/>
                </a:solidFill>
                <a:latin typeface="Abril Fatface"/>
                <a:ea typeface="Abril Fatface"/>
              </a:rPr>
              <a:t> </a:t>
            </a:r>
            <a:r>
              <a:rPr b="0" lang="en-US" sz="6869" spc="-1" strike="noStrike">
                <a:solidFill>
                  <a:srgbClr val="231f20"/>
                </a:solidFill>
                <a:latin typeface="Abril Fatface"/>
                <a:ea typeface="Abril Fatface"/>
              </a:rPr>
              <a:t>Introducción</a:t>
            </a:r>
            <a:endParaRPr b="0" lang="es-ES" sz="6869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stomShape 1"/>
          <p:cNvSpPr/>
          <p:nvPr/>
        </p:nvSpPr>
        <p:spPr>
          <a:xfrm>
            <a:off x="8342280" y="1344960"/>
            <a:ext cx="6912000" cy="1006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r">
              <a:lnSpc>
                <a:spcPct val="119000"/>
              </a:lnSpc>
              <a:tabLst>
                <a:tab algn="l" pos="0"/>
              </a:tabLst>
            </a:pPr>
            <a:r>
              <a:rPr b="0" lang="en-US" sz="5560" spc="-1" strike="noStrike">
                <a:solidFill>
                  <a:srgbClr val="231f20"/>
                </a:solidFill>
                <a:latin typeface="Trocchi"/>
                <a:ea typeface="Trocchi"/>
              </a:rPr>
              <a:t> </a:t>
            </a:r>
            <a:r>
              <a:rPr b="0" lang="en-US" sz="5560" spc="-1" strike="noStrike">
                <a:solidFill>
                  <a:srgbClr val="231f20"/>
                </a:solidFill>
                <a:latin typeface="Trocchi"/>
                <a:ea typeface="Trocchi"/>
              </a:rPr>
              <a:t>¿estrés?</a:t>
            </a:r>
            <a:endParaRPr b="0" lang="es-ES" sz="5560" spc="-1" strike="noStrike">
              <a:latin typeface="Arial"/>
            </a:endParaRPr>
          </a:p>
        </p:txBody>
      </p:sp>
      <p:sp>
        <p:nvSpPr>
          <p:cNvPr id="54" name="CustomShape 2"/>
          <p:cNvSpPr/>
          <p:nvPr/>
        </p:nvSpPr>
        <p:spPr>
          <a:xfrm>
            <a:off x="10176840" y="3088440"/>
            <a:ext cx="6912000" cy="6021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just">
              <a:lnSpc>
                <a:spcPct val="149000"/>
              </a:lnSpc>
              <a:tabLst>
                <a:tab algn="l" pos="0"/>
              </a:tabLst>
            </a:pPr>
            <a:r>
              <a:rPr b="0" lang="en-US" sz="3390" spc="-1" strike="noStrike">
                <a:solidFill>
                  <a:srgbClr val="231f20"/>
                </a:solidFill>
                <a:latin typeface="Sanchez"/>
                <a:ea typeface="Sanchez"/>
              </a:rPr>
              <a:t>Definición de estrés: una respuesta fisiológica y psicológica del organismo ante situaciones que se perciben como amenazantes o desafiantes</a:t>
            </a:r>
            <a:endParaRPr b="0" lang="es-ES" sz="3390" spc="-1" strike="noStrike">
              <a:latin typeface="Arial"/>
            </a:endParaRPr>
          </a:p>
          <a:p>
            <a:pPr algn="r">
              <a:lnSpc>
                <a:spcPct val="136000"/>
              </a:lnSpc>
              <a:tabLst>
                <a:tab algn="l" pos="0"/>
              </a:tabLst>
            </a:pPr>
            <a:endParaRPr b="0" lang="es-ES" sz="3390" spc="-1" strike="noStrike">
              <a:latin typeface="Arial"/>
            </a:endParaRPr>
          </a:p>
          <a:p>
            <a:pPr algn="r">
              <a:lnSpc>
                <a:spcPct val="149000"/>
              </a:lnSpc>
              <a:tabLst>
                <a:tab algn="l" pos="0"/>
              </a:tabLst>
            </a:pPr>
            <a:r>
              <a:rPr b="1" lang="en-US" sz="3090" spc="-1" strike="noStrike">
                <a:solidFill>
                  <a:srgbClr val="231f20"/>
                </a:solidFill>
                <a:latin typeface="arial"/>
                <a:ea typeface="arial"/>
              </a:rPr>
              <a:t>Tipos de estrés: agudo y crónico</a:t>
            </a:r>
            <a:endParaRPr b="0" lang="es-ES" sz="3090" spc="-1" strike="noStrike">
              <a:latin typeface="Arial"/>
            </a:endParaRPr>
          </a:p>
        </p:txBody>
      </p:sp>
      <p:grpSp>
        <p:nvGrpSpPr>
          <p:cNvPr id="55" name="Group 3"/>
          <p:cNvGrpSpPr/>
          <p:nvPr/>
        </p:nvGrpSpPr>
        <p:grpSpPr>
          <a:xfrm>
            <a:off x="-7722000" y="-2746440"/>
            <a:ext cx="16064280" cy="16104960"/>
            <a:chOff x="-7722000" y="-2746440"/>
            <a:chExt cx="16064280" cy="16104960"/>
          </a:xfrm>
        </p:grpSpPr>
        <p:sp>
          <p:nvSpPr>
            <p:cNvPr id="56" name="CustomShape 4"/>
            <p:cNvSpPr/>
            <p:nvPr/>
          </p:nvSpPr>
          <p:spPr>
            <a:xfrm rot="922200">
              <a:off x="-6217560" y="-1250640"/>
              <a:ext cx="13055400" cy="13113720"/>
            </a:xfrm>
            <a:custGeom>
              <a:avLst/>
              <a:gdLst/>
              <a:ah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407d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" name="CustomShape 5"/>
            <p:cNvSpPr/>
            <p:nvPr/>
          </p:nvSpPr>
          <p:spPr>
            <a:xfrm rot="922200">
              <a:off x="-4874760" y="-1077480"/>
              <a:ext cx="10654920" cy="1173060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pic>
        <p:nvPicPr>
          <p:cNvPr id="58" name="Google Shape;109;p15" descr=""/>
          <p:cNvPicPr/>
          <p:nvPr/>
        </p:nvPicPr>
        <p:blipFill>
          <a:blip r:embed="rId1"/>
          <a:stretch/>
        </p:blipFill>
        <p:spPr>
          <a:xfrm>
            <a:off x="1028880" y="1551960"/>
            <a:ext cx="8299080" cy="71827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1"/>
          <p:cNvGrpSpPr/>
          <p:nvPr/>
        </p:nvGrpSpPr>
        <p:grpSpPr>
          <a:xfrm>
            <a:off x="10480320" y="772200"/>
            <a:ext cx="7178760" cy="8489880"/>
            <a:chOff x="10480320" y="772200"/>
            <a:chExt cx="7178760" cy="8489880"/>
          </a:xfrm>
        </p:grpSpPr>
        <p:sp>
          <p:nvSpPr>
            <p:cNvPr id="60" name="CustomShape 2"/>
            <p:cNvSpPr/>
            <p:nvPr/>
          </p:nvSpPr>
          <p:spPr>
            <a:xfrm>
              <a:off x="10480320" y="772200"/>
              <a:ext cx="7178760" cy="148068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>
              <a:spAutoFit/>
            </a:bodyPr>
            <a:p>
              <a:pPr>
                <a:lnSpc>
                  <a:spcPct val="119000"/>
                </a:lnSpc>
                <a:tabLst>
                  <a:tab algn="l" pos="0"/>
                </a:tabLst>
              </a:pPr>
              <a:r>
                <a:rPr b="0" lang="en-US" sz="4090" spc="-1" strike="noStrike">
                  <a:solidFill>
                    <a:srgbClr val="231f20"/>
                  </a:solidFill>
                  <a:latin typeface="Trocchi"/>
                  <a:ea typeface="Trocchi"/>
                </a:rPr>
                <a:t>Causas del estrés laboral en la docencia</a:t>
              </a:r>
              <a:endParaRPr b="0" lang="es-ES" sz="4090" spc="-1" strike="noStrike">
                <a:latin typeface="Arial"/>
              </a:endParaRPr>
            </a:p>
          </p:txBody>
        </p:sp>
        <p:sp>
          <p:nvSpPr>
            <p:cNvPr id="61" name="CustomShape 3"/>
            <p:cNvSpPr/>
            <p:nvPr/>
          </p:nvSpPr>
          <p:spPr>
            <a:xfrm>
              <a:off x="10480320" y="2575080"/>
              <a:ext cx="6346080" cy="668700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>
              <a:spAutoFit/>
            </a:bodyPr>
            <a:p>
              <a:pPr algn="just">
                <a:lnSpc>
                  <a:spcPct val="150000"/>
                </a:lnSpc>
                <a:tabLst>
                  <a:tab algn="l" pos="0"/>
                </a:tabLst>
              </a:pPr>
              <a:r>
                <a:rPr b="1" lang="en-US" sz="3250" spc="-1" strike="noStrike">
                  <a:solidFill>
                    <a:srgbClr val="231f20"/>
                  </a:solidFill>
                  <a:latin typeface="arial"/>
                  <a:ea typeface="arial"/>
                </a:rPr>
                <a:t>Sobrecarga de trabajo</a:t>
              </a:r>
              <a:endParaRPr b="0" lang="es-ES" sz="3250" spc="-1" strike="noStrike">
                <a:latin typeface="Arial"/>
              </a:endParaRPr>
            </a:p>
            <a:p>
              <a:pPr>
                <a:lnSpc>
                  <a:spcPct val="150000"/>
                </a:lnSpc>
                <a:tabLst>
                  <a:tab algn="l" pos="0"/>
                </a:tabLst>
              </a:pPr>
              <a:endParaRPr b="0" lang="es-ES" sz="3250" spc="-1" strike="noStrike">
                <a:latin typeface="Arial"/>
              </a:endParaRPr>
            </a:p>
            <a:p>
              <a:pPr>
                <a:lnSpc>
                  <a:spcPct val="150000"/>
                </a:lnSpc>
                <a:tabLst>
                  <a:tab algn="l" pos="0"/>
                </a:tabLst>
              </a:pPr>
              <a:r>
                <a:rPr b="1" lang="en-US" sz="3250" spc="-1" strike="noStrike">
                  <a:solidFill>
                    <a:srgbClr val="231f20"/>
                  </a:solidFill>
                  <a:latin typeface="arial"/>
                  <a:ea typeface="arial"/>
                </a:rPr>
                <a:t>Falta de recursos y apoyo</a:t>
              </a:r>
              <a:endParaRPr b="0" lang="es-ES" sz="3250" spc="-1" strike="noStrike">
                <a:latin typeface="Arial"/>
              </a:endParaRPr>
            </a:p>
            <a:p>
              <a:pPr>
                <a:lnSpc>
                  <a:spcPct val="150000"/>
                </a:lnSpc>
                <a:tabLst>
                  <a:tab algn="l" pos="0"/>
                </a:tabLst>
              </a:pPr>
              <a:endParaRPr b="0" lang="es-ES" sz="3250" spc="-1" strike="noStrike">
                <a:latin typeface="Arial"/>
              </a:endParaRPr>
            </a:p>
            <a:p>
              <a:pPr>
                <a:lnSpc>
                  <a:spcPct val="150000"/>
                </a:lnSpc>
                <a:tabLst>
                  <a:tab algn="l" pos="0"/>
                </a:tabLst>
              </a:pPr>
              <a:r>
                <a:rPr b="1" lang="en-US" sz="3250" spc="-1" strike="noStrike">
                  <a:solidFill>
                    <a:srgbClr val="231f20"/>
                  </a:solidFill>
                  <a:latin typeface="arial"/>
                  <a:ea typeface="arial"/>
                </a:rPr>
                <a:t>Problemas de disciplina en el aula</a:t>
              </a:r>
              <a:endParaRPr b="0" lang="es-ES" sz="3250" spc="-1" strike="noStrike">
                <a:latin typeface="Arial"/>
              </a:endParaRPr>
            </a:p>
            <a:p>
              <a:pPr>
                <a:lnSpc>
                  <a:spcPct val="150000"/>
                </a:lnSpc>
                <a:tabLst>
                  <a:tab algn="l" pos="0"/>
                </a:tabLst>
              </a:pPr>
              <a:endParaRPr b="0" lang="es-ES" sz="3250" spc="-1" strike="noStrike">
                <a:latin typeface="Arial"/>
              </a:endParaRPr>
            </a:p>
            <a:p>
              <a:pPr>
                <a:lnSpc>
                  <a:spcPct val="150000"/>
                </a:lnSpc>
                <a:tabLst>
                  <a:tab algn="l" pos="0"/>
                </a:tabLst>
              </a:pPr>
              <a:r>
                <a:rPr b="1" lang="en-US" sz="3250" spc="-1" strike="noStrike">
                  <a:solidFill>
                    <a:srgbClr val="231f20"/>
                  </a:solidFill>
                  <a:latin typeface="arial"/>
                  <a:ea typeface="arial"/>
                </a:rPr>
                <a:t>Relaciones interpersonales difíciles</a:t>
              </a:r>
              <a:endParaRPr b="0" lang="es-ES" sz="3250" spc="-1" strike="noStrike">
                <a:latin typeface="Arial"/>
              </a:endParaRPr>
            </a:p>
          </p:txBody>
        </p:sp>
      </p:grpSp>
      <p:grpSp>
        <p:nvGrpSpPr>
          <p:cNvPr id="62" name="Group 4"/>
          <p:cNvGrpSpPr/>
          <p:nvPr/>
        </p:nvGrpSpPr>
        <p:grpSpPr>
          <a:xfrm>
            <a:off x="-7722000" y="-2746440"/>
            <a:ext cx="16064280" cy="16104960"/>
            <a:chOff x="-7722000" y="-2746440"/>
            <a:chExt cx="16064280" cy="16104960"/>
          </a:xfrm>
        </p:grpSpPr>
        <p:sp>
          <p:nvSpPr>
            <p:cNvPr id="63" name="CustomShape 5"/>
            <p:cNvSpPr/>
            <p:nvPr/>
          </p:nvSpPr>
          <p:spPr>
            <a:xfrm rot="922200">
              <a:off x="-6217560" y="-1250640"/>
              <a:ext cx="13055400" cy="13113720"/>
            </a:xfrm>
            <a:custGeom>
              <a:avLst/>
              <a:gdLst/>
              <a:ah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407d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" name="CustomShape 6"/>
            <p:cNvSpPr/>
            <p:nvPr/>
          </p:nvSpPr>
          <p:spPr>
            <a:xfrm rot="922200">
              <a:off x="-4874760" y="-1077480"/>
              <a:ext cx="10654920" cy="1173060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pic>
        <p:nvPicPr>
          <p:cNvPr id="65" name="Google Shape;120;p16" descr=""/>
          <p:cNvPicPr/>
          <p:nvPr/>
        </p:nvPicPr>
        <p:blipFill>
          <a:blip r:embed="rId1"/>
          <a:stretch/>
        </p:blipFill>
        <p:spPr>
          <a:xfrm>
            <a:off x="1028880" y="1551960"/>
            <a:ext cx="8299080" cy="71827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1"/>
          <p:cNvGrpSpPr/>
          <p:nvPr/>
        </p:nvGrpSpPr>
        <p:grpSpPr>
          <a:xfrm>
            <a:off x="6090840" y="-3421440"/>
            <a:ext cx="19628280" cy="5648400"/>
            <a:chOff x="6090840" y="-3421440"/>
            <a:chExt cx="19628280" cy="5648400"/>
          </a:xfrm>
        </p:grpSpPr>
        <p:sp>
          <p:nvSpPr>
            <p:cNvPr id="67" name="CustomShape 2"/>
            <p:cNvSpPr/>
            <p:nvPr/>
          </p:nvSpPr>
          <p:spPr>
            <a:xfrm rot="414600">
              <a:off x="6206040" y="-2014200"/>
              <a:ext cx="19397520" cy="3085920"/>
            </a:xfrm>
            <a:custGeom>
              <a:avLst/>
              <a:gdLst/>
              <a:ahLst/>
              <a:rect l="l" t="t" r="r" b="b"/>
              <a:pathLst>
                <a:path w="5108907" h="812800">
                  <a:moveTo>
                    <a:pt x="0" y="0"/>
                  </a:moveTo>
                  <a:lnTo>
                    <a:pt x="5108907" y="0"/>
                  </a:lnTo>
                  <a:lnTo>
                    <a:pt x="5108907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407d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8" name="CustomShape 3"/>
            <p:cNvSpPr/>
            <p:nvPr/>
          </p:nvSpPr>
          <p:spPr>
            <a:xfrm rot="414600">
              <a:off x="6280200" y="-3247920"/>
              <a:ext cx="3085920" cy="333900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pic>
        <p:nvPicPr>
          <p:cNvPr id="69" name="Google Shape;128;p17" descr=""/>
          <p:cNvPicPr/>
          <p:nvPr/>
        </p:nvPicPr>
        <p:blipFill>
          <a:blip r:embed="rId1"/>
          <a:stretch/>
        </p:blipFill>
        <p:spPr>
          <a:xfrm>
            <a:off x="14226120" y="4544280"/>
            <a:ext cx="1231200" cy="1980360"/>
          </a:xfrm>
          <a:prstGeom prst="rect">
            <a:avLst/>
          </a:prstGeom>
          <a:ln>
            <a:noFill/>
          </a:ln>
        </p:spPr>
      </p:pic>
      <p:pic>
        <p:nvPicPr>
          <p:cNvPr id="70" name="Google Shape;129;p17" descr=""/>
          <p:cNvPicPr/>
          <p:nvPr/>
        </p:nvPicPr>
        <p:blipFill>
          <a:blip r:embed="rId2"/>
          <a:stretch/>
        </p:blipFill>
        <p:spPr>
          <a:xfrm>
            <a:off x="2829960" y="4544280"/>
            <a:ext cx="1231200" cy="1980360"/>
          </a:xfrm>
          <a:prstGeom prst="rect">
            <a:avLst/>
          </a:prstGeom>
          <a:ln>
            <a:noFill/>
          </a:ln>
        </p:spPr>
      </p:pic>
      <p:sp>
        <p:nvSpPr>
          <p:cNvPr id="71" name="CustomShape 4"/>
          <p:cNvSpPr/>
          <p:nvPr/>
        </p:nvSpPr>
        <p:spPr>
          <a:xfrm>
            <a:off x="1028880" y="1616040"/>
            <a:ext cx="16230240" cy="2925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20000"/>
              </a:lnSpc>
              <a:tabLst>
                <a:tab algn="l" pos="0"/>
              </a:tabLst>
            </a:pPr>
            <a:r>
              <a:rPr b="0" lang="en-US" sz="8000" spc="-1" strike="noStrike">
                <a:solidFill>
                  <a:srgbClr val="231f20"/>
                </a:solidFill>
                <a:latin typeface="Abril Fatface"/>
                <a:ea typeface="Abril Fatface"/>
              </a:rPr>
              <a:t>Efectos del estrés en la salud y el bienestar</a:t>
            </a:r>
            <a:endParaRPr b="0" lang="es-ES" sz="8000" spc="-1" strike="noStrike">
              <a:latin typeface="Arial"/>
            </a:endParaRPr>
          </a:p>
        </p:txBody>
      </p:sp>
      <p:sp>
        <p:nvSpPr>
          <p:cNvPr id="72" name="CustomShape 5"/>
          <p:cNvSpPr/>
          <p:nvPr/>
        </p:nvSpPr>
        <p:spPr>
          <a:xfrm>
            <a:off x="1028880" y="7261200"/>
            <a:ext cx="4834080" cy="190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30000"/>
              </a:lnSpc>
              <a:tabLst>
                <a:tab algn="l" pos="0"/>
              </a:tabLst>
            </a:pPr>
            <a:r>
              <a:rPr b="1" lang="en-US" sz="3200" spc="-1" strike="noStrike">
                <a:solidFill>
                  <a:srgbClr val="231f20"/>
                </a:solidFill>
                <a:latin typeface="arial"/>
                <a:ea typeface="arial"/>
              </a:rPr>
              <a:t>Físicos: dolores de cabeza, problemas digestivos, fatiga, etc.</a:t>
            </a:r>
            <a:endParaRPr b="0" lang="es-ES" sz="3200" spc="-1" strike="noStrike">
              <a:latin typeface="Arial"/>
            </a:endParaRPr>
          </a:p>
        </p:txBody>
      </p:sp>
      <p:sp>
        <p:nvSpPr>
          <p:cNvPr id="73" name="CustomShape 6"/>
          <p:cNvSpPr/>
          <p:nvPr/>
        </p:nvSpPr>
        <p:spPr>
          <a:xfrm>
            <a:off x="6726960" y="7251840"/>
            <a:ext cx="4833720" cy="195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30000"/>
              </a:lnSpc>
              <a:tabLst>
                <a:tab algn="l" pos="0"/>
              </a:tabLst>
            </a:pPr>
            <a:r>
              <a:rPr b="1" lang="en-US" sz="3300" spc="-1" strike="noStrike">
                <a:solidFill>
                  <a:srgbClr val="231f20"/>
                </a:solidFill>
                <a:latin typeface="arial"/>
                <a:ea typeface="arial"/>
              </a:rPr>
              <a:t>Emocionales: ansiedad, depresión, irritabilidad, etc.</a:t>
            </a:r>
            <a:endParaRPr b="0" lang="es-ES" sz="3300" spc="-1" strike="noStrike">
              <a:latin typeface="Arial"/>
            </a:endParaRPr>
          </a:p>
        </p:txBody>
      </p:sp>
      <p:sp>
        <p:nvSpPr>
          <p:cNvPr id="74" name="CustomShape 7"/>
          <p:cNvSpPr/>
          <p:nvPr/>
        </p:nvSpPr>
        <p:spPr>
          <a:xfrm>
            <a:off x="12425040" y="7261200"/>
            <a:ext cx="4833720" cy="1780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30000"/>
              </a:lnSpc>
              <a:tabLst>
                <a:tab algn="l" pos="0"/>
              </a:tabLst>
            </a:pPr>
            <a:r>
              <a:rPr b="1" lang="en-US" sz="3000" spc="-1" strike="noStrike">
                <a:solidFill>
                  <a:srgbClr val="231f20"/>
                </a:solidFill>
                <a:latin typeface="arial"/>
                <a:ea typeface="arial"/>
              </a:rPr>
              <a:t>Conductuales: abuso de sustancias, absentismo, baja productividad, etc.</a:t>
            </a:r>
            <a:endParaRPr b="0" lang="es-ES" sz="3000" spc="-1" strike="noStrike">
              <a:latin typeface="Arial"/>
            </a:endParaRPr>
          </a:p>
        </p:txBody>
      </p:sp>
      <p:pic>
        <p:nvPicPr>
          <p:cNvPr id="75" name="Google Shape;134;p17" descr=""/>
          <p:cNvPicPr/>
          <p:nvPr/>
        </p:nvPicPr>
        <p:blipFill>
          <a:blip r:embed="rId3"/>
          <a:stretch/>
        </p:blipFill>
        <p:spPr>
          <a:xfrm>
            <a:off x="8528040" y="4544280"/>
            <a:ext cx="1231200" cy="19803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07d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1"/>
          <p:cNvGrpSpPr/>
          <p:nvPr/>
        </p:nvGrpSpPr>
        <p:grpSpPr>
          <a:xfrm>
            <a:off x="-5177880" y="973440"/>
            <a:ext cx="7856280" cy="12200760"/>
            <a:chOff x="-5177880" y="973440"/>
            <a:chExt cx="7856280" cy="12200760"/>
          </a:xfrm>
        </p:grpSpPr>
        <p:sp>
          <p:nvSpPr>
            <p:cNvPr id="77" name="CustomShape 2"/>
            <p:cNvSpPr/>
            <p:nvPr/>
          </p:nvSpPr>
          <p:spPr>
            <a:xfrm rot="20498400">
              <a:off x="-3416040" y="1378080"/>
              <a:ext cx="4413240" cy="11390760"/>
            </a:xfrm>
            <a:custGeom>
              <a:avLst/>
              <a:gdLst/>
              <a:ahLst/>
              <a:rect l="l" t="t" r="r" b="b"/>
              <a:pathLst>
                <a:path w="1162398" h="3000135">
                  <a:moveTo>
                    <a:pt x="0" y="0"/>
                  </a:moveTo>
                  <a:lnTo>
                    <a:pt x="1162398" y="0"/>
                  </a:lnTo>
                  <a:lnTo>
                    <a:pt x="1162398" y="3000135"/>
                  </a:lnTo>
                  <a:lnTo>
                    <a:pt x="0" y="30001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8" name="CustomShape 3"/>
            <p:cNvSpPr/>
            <p:nvPr/>
          </p:nvSpPr>
          <p:spPr>
            <a:xfrm rot="20498400">
              <a:off x="-4730400" y="1552320"/>
              <a:ext cx="3085560" cy="333900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79" name="Group 4"/>
          <p:cNvGrpSpPr/>
          <p:nvPr/>
        </p:nvGrpSpPr>
        <p:grpSpPr>
          <a:xfrm>
            <a:off x="16294680" y="-3366000"/>
            <a:ext cx="7121520" cy="16540200"/>
            <a:chOff x="16294680" y="-3366000"/>
            <a:chExt cx="7121520" cy="16540200"/>
          </a:xfrm>
        </p:grpSpPr>
        <p:sp>
          <p:nvSpPr>
            <p:cNvPr id="80" name="CustomShape 5"/>
            <p:cNvSpPr/>
            <p:nvPr/>
          </p:nvSpPr>
          <p:spPr>
            <a:xfrm rot="609000">
              <a:off x="17648640" y="-2851200"/>
              <a:ext cx="4413240" cy="15760080"/>
            </a:xfrm>
            <a:custGeom>
              <a:avLst/>
              <a:gdLst/>
              <a:ahLst/>
              <a:rect l="l" t="t" r="r" b="b"/>
              <a:pathLst>
                <a:path w="1162398" h="4150851">
                  <a:moveTo>
                    <a:pt x="0" y="0"/>
                  </a:moveTo>
                  <a:lnTo>
                    <a:pt x="1162398" y="0"/>
                  </a:lnTo>
                  <a:lnTo>
                    <a:pt x="1162398" y="4150851"/>
                  </a:lnTo>
                  <a:lnTo>
                    <a:pt x="0" y="41508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1" name="CustomShape 6"/>
            <p:cNvSpPr/>
            <p:nvPr/>
          </p:nvSpPr>
          <p:spPr>
            <a:xfrm rot="609000">
              <a:off x="18798120" y="-3120120"/>
              <a:ext cx="3085560" cy="333900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82" name="CustomShape 7"/>
          <p:cNvSpPr/>
          <p:nvPr/>
        </p:nvSpPr>
        <p:spPr>
          <a:xfrm>
            <a:off x="1028880" y="1170000"/>
            <a:ext cx="16230240" cy="1169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20000"/>
              </a:lnSpc>
              <a:tabLst>
                <a:tab algn="l" pos="0"/>
              </a:tabLst>
            </a:pPr>
            <a:r>
              <a:rPr b="0" lang="en-US" sz="6400" spc="-1" strike="noStrike">
                <a:solidFill>
                  <a:srgbClr val="ffffff"/>
                </a:solidFill>
                <a:latin typeface="Abril Fatface"/>
                <a:ea typeface="Abril Fatface"/>
              </a:rPr>
              <a:t>Técnicas para combatir el estrés laboral</a:t>
            </a:r>
            <a:endParaRPr b="0" lang="es-ES" sz="6400" spc="-1" strike="noStrike">
              <a:latin typeface="Arial"/>
            </a:endParaRPr>
          </a:p>
        </p:txBody>
      </p:sp>
      <p:sp>
        <p:nvSpPr>
          <p:cNvPr id="83" name="CustomShape 8"/>
          <p:cNvSpPr/>
          <p:nvPr/>
        </p:nvSpPr>
        <p:spPr>
          <a:xfrm>
            <a:off x="2117160" y="3893760"/>
            <a:ext cx="5737680" cy="1505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30000"/>
              </a:lnSpc>
              <a:tabLst>
                <a:tab algn="l" pos="0"/>
              </a:tabLst>
            </a:pPr>
            <a:r>
              <a:rPr b="1" lang="en-US" sz="3800" spc="-1" strike="noStrike">
                <a:solidFill>
                  <a:srgbClr val="ffffff"/>
                </a:solidFill>
                <a:latin typeface="arial"/>
                <a:ea typeface="arial"/>
              </a:rPr>
              <a:t>Técnica de la respiración abdominal</a:t>
            </a:r>
            <a:endParaRPr b="0" lang="es-ES" sz="3800" spc="-1" strike="noStrike">
              <a:latin typeface="Arial"/>
            </a:endParaRPr>
          </a:p>
        </p:txBody>
      </p:sp>
      <p:sp>
        <p:nvSpPr>
          <p:cNvPr id="84" name="CustomShape 9"/>
          <p:cNvSpPr/>
          <p:nvPr/>
        </p:nvSpPr>
        <p:spPr>
          <a:xfrm>
            <a:off x="10432800" y="3893760"/>
            <a:ext cx="5737680" cy="1505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30000"/>
              </a:lnSpc>
              <a:tabLst>
                <a:tab algn="l" pos="0"/>
              </a:tabLst>
            </a:pPr>
            <a:r>
              <a:rPr b="1" lang="en-US" sz="3800" spc="-1" strike="noStrike">
                <a:solidFill>
                  <a:srgbClr val="ffffff"/>
                </a:solidFill>
                <a:latin typeface="arial"/>
                <a:ea typeface="arial"/>
              </a:rPr>
              <a:t>Técnica de relajación muscular progresiva</a:t>
            </a:r>
            <a:endParaRPr b="0" lang="es-ES" sz="3800" spc="-1" strike="noStrike">
              <a:latin typeface="Arial"/>
            </a:endParaRPr>
          </a:p>
        </p:txBody>
      </p:sp>
      <p:sp>
        <p:nvSpPr>
          <p:cNvPr id="85" name="CustomShape 10"/>
          <p:cNvSpPr/>
          <p:nvPr/>
        </p:nvSpPr>
        <p:spPr>
          <a:xfrm>
            <a:off x="2117160" y="7467480"/>
            <a:ext cx="5737680" cy="752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30000"/>
              </a:lnSpc>
              <a:tabLst>
                <a:tab algn="l" pos="0"/>
              </a:tabLst>
            </a:pPr>
            <a:r>
              <a:rPr b="1" lang="en-US" sz="3800" spc="-1" strike="noStrike">
                <a:solidFill>
                  <a:srgbClr val="ffffff"/>
                </a:solidFill>
                <a:latin typeface="arial"/>
                <a:ea typeface="arial"/>
              </a:rPr>
              <a:t>Técnica de visualización</a:t>
            </a:r>
            <a:endParaRPr b="0" lang="es-ES" sz="3800" spc="-1" strike="noStrike">
              <a:latin typeface="Arial"/>
            </a:endParaRPr>
          </a:p>
        </p:txBody>
      </p:sp>
      <p:sp>
        <p:nvSpPr>
          <p:cNvPr id="86" name="CustomShape 11"/>
          <p:cNvSpPr/>
          <p:nvPr/>
        </p:nvSpPr>
        <p:spPr>
          <a:xfrm>
            <a:off x="10432800" y="7158240"/>
            <a:ext cx="5737680" cy="1505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30000"/>
              </a:lnSpc>
              <a:tabLst>
                <a:tab algn="l" pos="0"/>
              </a:tabLst>
            </a:pPr>
            <a:r>
              <a:rPr b="1" lang="en-US" sz="3800" spc="-1" strike="noStrike">
                <a:solidFill>
                  <a:srgbClr val="ffffff"/>
                </a:solidFill>
                <a:latin typeface="arial"/>
                <a:ea typeface="arial"/>
              </a:rPr>
              <a:t>Técnica de mindfulness o atención plena</a:t>
            </a:r>
            <a:endParaRPr b="0" lang="es-ES" sz="3800" spc="-1" strike="noStrike">
              <a:latin typeface="Arial"/>
            </a:endParaRPr>
          </a:p>
        </p:txBody>
      </p:sp>
      <p:pic>
        <p:nvPicPr>
          <p:cNvPr id="87" name="Google Shape;150;p18" descr=""/>
          <p:cNvPicPr/>
          <p:nvPr/>
        </p:nvPicPr>
        <p:blipFill>
          <a:blip r:embed="rId1"/>
          <a:stretch/>
        </p:blipFill>
        <p:spPr>
          <a:xfrm flipH="1">
            <a:off x="113400" y="4335120"/>
            <a:ext cx="1775160" cy="3487320"/>
          </a:xfrm>
          <a:prstGeom prst="rect">
            <a:avLst/>
          </a:prstGeom>
          <a:ln>
            <a:noFill/>
          </a:ln>
        </p:spPr>
      </p:pic>
      <p:pic>
        <p:nvPicPr>
          <p:cNvPr id="88" name="Google Shape;151;p18" descr=""/>
          <p:cNvPicPr/>
          <p:nvPr/>
        </p:nvPicPr>
        <p:blipFill>
          <a:blip r:embed="rId2"/>
          <a:stretch/>
        </p:blipFill>
        <p:spPr>
          <a:xfrm>
            <a:off x="16400880" y="4111920"/>
            <a:ext cx="2272320" cy="36979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07d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1"/>
          <p:cNvGrpSpPr/>
          <p:nvPr/>
        </p:nvGrpSpPr>
        <p:grpSpPr>
          <a:xfrm>
            <a:off x="-2863440" y="-4662360"/>
            <a:ext cx="10859760" cy="13113720"/>
            <a:chOff x="-2863440" y="-4662360"/>
            <a:chExt cx="10859760" cy="13113720"/>
          </a:xfrm>
        </p:grpSpPr>
        <p:sp>
          <p:nvSpPr>
            <p:cNvPr id="90" name="CustomShape 2"/>
            <p:cNvSpPr/>
            <p:nvPr/>
          </p:nvSpPr>
          <p:spPr>
            <a:xfrm>
              <a:off x="-2863440" y="-4662360"/>
              <a:ext cx="5726880" cy="13113720"/>
            </a:xfrm>
            <a:custGeom>
              <a:avLst/>
              <a:gdLst/>
              <a:ahLst/>
              <a:rect l="l" t="t" r="r" b="b"/>
              <a:pathLst>
                <a:path w="354961" h="812800">
                  <a:moveTo>
                    <a:pt x="177480" y="0"/>
                  </a:moveTo>
                  <a:lnTo>
                    <a:pt x="354961" y="406400"/>
                  </a:lnTo>
                  <a:lnTo>
                    <a:pt x="177480" y="812800"/>
                  </a:lnTo>
                  <a:lnTo>
                    <a:pt x="0" y="406400"/>
                  </a:lnTo>
                  <a:lnTo>
                    <a:pt x="1774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1" name="CustomShape 3"/>
            <p:cNvSpPr/>
            <p:nvPr/>
          </p:nvSpPr>
          <p:spPr>
            <a:xfrm>
              <a:off x="-609480" y="-3484080"/>
              <a:ext cx="8605800" cy="968148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92" name="Group 4"/>
          <p:cNvGrpSpPr/>
          <p:nvPr/>
        </p:nvGrpSpPr>
        <p:grpSpPr>
          <a:xfrm>
            <a:off x="15424560" y="0"/>
            <a:ext cx="10859760" cy="13113720"/>
            <a:chOff x="15424560" y="0"/>
            <a:chExt cx="10859760" cy="13113720"/>
          </a:xfrm>
        </p:grpSpPr>
        <p:sp>
          <p:nvSpPr>
            <p:cNvPr id="93" name="CustomShape 5"/>
            <p:cNvSpPr/>
            <p:nvPr/>
          </p:nvSpPr>
          <p:spPr>
            <a:xfrm>
              <a:off x="15424560" y="0"/>
              <a:ext cx="5726880" cy="13113720"/>
            </a:xfrm>
            <a:custGeom>
              <a:avLst/>
              <a:gdLst/>
              <a:ahLst/>
              <a:rect l="l" t="t" r="r" b="b"/>
              <a:pathLst>
                <a:path w="354961" h="812800">
                  <a:moveTo>
                    <a:pt x="177480" y="0"/>
                  </a:moveTo>
                  <a:lnTo>
                    <a:pt x="354961" y="406400"/>
                  </a:lnTo>
                  <a:lnTo>
                    <a:pt x="177480" y="812800"/>
                  </a:lnTo>
                  <a:lnTo>
                    <a:pt x="0" y="406400"/>
                  </a:lnTo>
                  <a:lnTo>
                    <a:pt x="1774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4" name="CustomShape 6"/>
            <p:cNvSpPr/>
            <p:nvPr/>
          </p:nvSpPr>
          <p:spPr>
            <a:xfrm>
              <a:off x="17678520" y="1178280"/>
              <a:ext cx="8605800" cy="968148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95" name="CustomShape 7"/>
          <p:cNvSpPr/>
          <p:nvPr/>
        </p:nvSpPr>
        <p:spPr>
          <a:xfrm>
            <a:off x="1734840" y="2694240"/>
            <a:ext cx="14342400" cy="3654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40000"/>
              </a:lnSpc>
              <a:tabLst>
                <a:tab algn="l" pos="0"/>
              </a:tabLst>
            </a:pPr>
            <a:r>
              <a:rPr b="0" lang="en-US" sz="8570" spc="-1" strike="noStrike">
                <a:solidFill>
                  <a:srgbClr val="ffffff"/>
                </a:solidFill>
                <a:latin typeface="Abril Fatface"/>
                <a:ea typeface="Abril Fatface"/>
              </a:rPr>
              <a:t> </a:t>
            </a:r>
            <a:r>
              <a:rPr b="0" lang="en-US" sz="8570" spc="-1" strike="noStrike">
                <a:solidFill>
                  <a:srgbClr val="ffffff"/>
                </a:solidFill>
                <a:latin typeface="Abril Fatface"/>
                <a:ea typeface="Abril Fatface"/>
              </a:rPr>
              <a:t>Ejercicio físico y alimentación saludable</a:t>
            </a:r>
            <a:endParaRPr b="0" lang="es-ES" sz="8570" spc="-1" strike="noStrike">
              <a:latin typeface="Arial"/>
            </a:endParaRPr>
          </a:p>
        </p:txBody>
      </p:sp>
      <p:sp>
        <p:nvSpPr>
          <p:cNvPr id="96" name="CustomShape 8"/>
          <p:cNvSpPr/>
          <p:nvPr/>
        </p:nvSpPr>
        <p:spPr>
          <a:xfrm>
            <a:off x="1734840" y="1301760"/>
            <a:ext cx="14342400" cy="658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10000"/>
              </a:lnSpc>
              <a:tabLst>
                <a:tab algn="l" pos="0"/>
              </a:tabLst>
            </a:pPr>
            <a:r>
              <a:rPr b="1" lang="en-US" sz="3940" spc="-1" strike="noStrike">
                <a:solidFill>
                  <a:srgbClr val="ffffff"/>
                </a:solidFill>
                <a:latin typeface="arial"/>
                <a:ea typeface="arial"/>
              </a:rPr>
              <a:t>Beneficios del ejercicio físico para reducir el estrés</a:t>
            </a:r>
            <a:endParaRPr b="0" lang="es-ES" sz="3940" spc="-1" strike="noStrike">
              <a:latin typeface="Arial"/>
            </a:endParaRPr>
          </a:p>
        </p:txBody>
      </p:sp>
      <p:sp>
        <p:nvSpPr>
          <p:cNvPr id="97" name="CustomShape 9"/>
          <p:cNvSpPr/>
          <p:nvPr/>
        </p:nvSpPr>
        <p:spPr>
          <a:xfrm>
            <a:off x="1734840" y="6377040"/>
            <a:ext cx="14342400" cy="1317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10000"/>
              </a:lnSpc>
              <a:tabLst>
                <a:tab algn="l" pos="0"/>
              </a:tabLst>
            </a:pPr>
            <a:r>
              <a:rPr b="1" lang="en-US" sz="3940" spc="-1" strike="noStrike">
                <a:solidFill>
                  <a:srgbClr val="ffffff"/>
                </a:solidFill>
                <a:latin typeface="arial"/>
                <a:ea typeface="arial"/>
              </a:rPr>
              <a:t>Recomendaciones para una alimentación saludable que reduzca el estrés</a:t>
            </a:r>
            <a:endParaRPr b="0" lang="es-ES" sz="3940" spc="-1" strike="noStrike">
              <a:latin typeface="Arial"/>
            </a:endParaRPr>
          </a:p>
        </p:txBody>
      </p:sp>
      <p:pic>
        <p:nvPicPr>
          <p:cNvPr id="98" name="Google Shape;165;p19" descr=""/>
          <p:cNvPicPr/>
          <p:nvPr/>
        </p:nvPicPr>
        <p:blipFill>
          <a:blip r:embed="rId1"/>
          <a:stretch/>
        </p:blipFill>
        <p:spPr>
          <a:xfrm>
            <a:off x="-504720" y="5290560"/>
            <a:ext cx="4113000" cy="8226000"/>
          </a:xfrm>
          <a:prstGeom prst="rect">
            <a:avLst/>
          </a:prstGeom>
          <a:ln>
            <a:noFill/>
          </a:ln>
        </p:spPr>
      </p:pic>
      <p:pic>
        <p:nvPicPr>
          <p:cNvPr id="99" name="Google Shape;166;p19" descr=""/>
          <p:cNvPicPr/>
          <p:nvPr/>
        </p:nvPicPr>
        <p:blipFill>
          <a:blip r:embed="rId2"/>
          <a:stretch/>
        </p:blipFill>
        <p:spPr>
          <a:xfrm flipH="1">
            <a:off x="13609800" y="5290560"/>
            <a:ext cx="4935600" cy="82260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07d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>
            <a:off x="332640" y="1414800"/>
            <a:ext cx="8228520" cy="4128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n-US" sz="7530" spc="-1" strike="noStrike">
                <a:solidFill>
                  <a:srgbClr val="ffffff"/>
                </a:solidFill>
                <a:latin typeface="Trocchi"/>
                <a:ea typeface="Trocchi"/>
              </a:rPr>
              <a:t>Establecimiento de límites y prioridades</a:t>
            </a:r>
            <a:endParaRPr b="0" lang="es-ES" sz="7530" spc="-1" strike="noStrike">
              <a:latin typeface="Arial"/>
            </a:endParaRPr>
          </a:p>
        </p:txBody>
      </p:sp>
      <p:sp>
        <p:nvSpPr>
          <p:cNvPr id="101" name="CustomShape 2"/>
          <p:cNvSpPr/>
          <p:nvPr/>
        </p:nvSpPr>
        <p:spPr>
          <a:xfrm>
            <a:off x="8561880" y="971280"/>
            <a:ext cx="7999920" cy="9106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lvl="1" marL="921960" indent="-460800">
              <a:lnSpc>
                <a:spcPct val="200000"/>
              </a:lnSpc>
              <a:buClr>
                <a:srgbClr val="ffffff"/>
              </a:buClr>
              <a:buFont typeface="Arial"/>
              <a:buChar char="•"/>
            </a:pPr>
            <a:r>
              <a:rPr b="1" lang="en-US" sz="4270" spc="-1" strike="noStrike">
                <a:solidFill>
                  <a:srgbClr val="ffffff"/>
                </a:solidFill>
                <a:latin typeface="arial"/>
                <a:ea typeface="arial"/>
              </a:rPr>
              <a:t>Identificación de límites</a:t>
            </a:r>
            <a:endParaRPr b="0" lang="es-ES" sz="4270" spc="-1" strike="noStrike">
              <a:latin typeface="Arial"/>
            </a:endParaRPr>
          </a:p>
          <a:p>
            <a:pPr marL="914400">
              <a:lnSpc>
                <a:spcPct val="200000"/>
              </a:lnSpc>
              <a:tabLst>
                <a:tab algn="l" pos="0"/>
              </a:tabLst>
            </a:pPr>
            <a:r>
              <a:rPr b="1" lang="en-US" sz="4270" spc="-1" strike="noStrike">
                <a:solidFill>
                  <a:srgbClr val="ffffff"/>
                </a:solidFill>
                <a:latin typeface="arial"/>
                <a:ea typeface="arial"/>
              </a:rPr>
              <a:t>personales y laborales</a:t>
            </a:r>
            <a:endParaRPr b="0" lang="es-ES" sz="4270" spc="-1" strike="noStrike">
              <a:latin typeface="Arial"/>
            </a:endParaRPr>
          </a:p>
          <a:p>
            <a:pPr lvl="1" marL="921960" indent="-460800">
              <a:lnSpc>
                <a:spcPct val="200000"/>
              </a:lnSpc>
              <a:buClr>
                <a:srgbClr val="ffffff"/>
              </a:buClr>
              <a:buFont typeface="Arial"/>
              <a:buChar char="•"/>
              <a:tabLst>
                <a:tab algn="l" pos="0"/>
              </a:tabLst>
            </a:pPr>
            <a:r>
              <a:rPr b="1" lang="en-US" sz="4270" spc="-1" strike="noStrike">
                <a:solidFill>
                  <a:srgbClr val="ffffff"/>
                </a:solidFill>
                <a:latin typeface="arial"/>
                <a:ea typeface="arial"/>
              </a:rPr>
              <a:t>Establecimiento de prioridades y objetivos realistas</a:t>
            </a:r>
            <a:endParaRPr b="0" lang="es-ES" sz="4270" spc="-1" strike="noStrike">
              <a:latin typeface="Arial"/>
            </a:endParaRPr>
          </a:p>
          <a:p>
            <a:pPr lvl="1" marL="921960" indent="-460800">
              <a:lnSpc>
                <a:spcPct val="200000"/>
              </a:lnSpc>
              <a:buClr>
                <a:srgbClr val="ffffff"/>
              </a:buClr>
              <a:buFont typeface="Arial"/>
              <a:buChar char="•"/>
              <a:tabLst>
                <a:tab algn="l" pos="0"/>
              </a:tabLst>
            </a:pPr>
            <a:r>
              <a:rPr b="1" lang="en-US" sz="4270" spc="-1" strike="noStrike">
                <a:solidFill>
                  <a:srgbClr val="ffffff"/>
                </a:solidFill>
                <a:latin typeface="arial"/>
                <a:ea typeface="arial"/>
              </a:rPr>
              <a:t>Aprendizaje de técnicas de delegación</a:t>
            </a:r>
            <a:endParaRPr b="0" lang="es-ES" sz="4270" spc="-1" strike="noStrike">
              <a:latin typeface="Arial"/>
            </a:endParaRPr>
          </a:p>
        </p:txBody>
      </p:sp>
      <p:grpSp>
        <p:nvGrpSpPr>
          <p:cNvPr id="102" name="Group 3"/>
          <p:cNvGrpSpPr/>
          <p:nvPr/>
        </p:nvGrpSpPr>
        <p:grpSpPr>
          <a:xfrm>
            <a:off x="-1964160" y="6516000"/>
            <a:ext cx="6238080" cy="6266160"/>
            <a:chOff x="-1964160" y="6516000"/>
            <a:chExt cx="6238080" cy="6266160"/>
          </a:xfrm>
        </p:grpSpPr>
        <p:sp>
          <p:nvSpPr>
            <p:cNvPr id="103" name="CustomShape 4"/>
            <p:cNvSpPr/>
            <p:nvPr/>
          </p:nvSpPr>
          <p:spPr>
            <a:xfrm>
              <a:off x="-1964160" y="6516000"/>
              <a:ext cx="6238080" cy="6266160"/>
            </a:xfrm>
            <a:custGeom>
              <a:avLst/>
              <a:gdLst/>
              <a:ah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4" name="CustomShape 5"/>
            <p:cNvSpPr/>
            <p:nvPr/>
          </p:nvSpPr>
          <p:spPr>
            <a:xfrm>
              <a:off x="-1390680" y="6589440"/>
              <a:ext cx="5091120" cy="560520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pic>
        <p:nvPicPr>
          <p:cNvPr id="105" name="Google Shape;176;p20" descr=""/>
          <p:cNvPicPr/>
          <p:nvPr/>
        </p:nvPicPr>
        <p:blipFill>
          <a:blip r:embed="rId1"/>
          <a:stretch/>
        </p:blipFill>
        <p:spPr>
          <a:xfrm flipH="1">
            <a:off x="333000" y="7207920"/>
            <a:ext cx="3113280" cy="35229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oup 1"/>
          <p:cNvGrpSpPr/>
          <p:nvPr/>
        </p:nvGrpSpPr>
        <p:grpSpPr>
          <a:xfrm>
            <a:off x="6090840" y="-3421440"/>
            <a:ext cx="19628280" cy="5648400"/>
            <a:chOff x="6090840" y="-3421440"/>
            <a:chExt cx="19628280" cy="5648400"/>
          </a:xfrm>
        </p:grpSpPr>
        <p:sp>
          <p:nvSpPr>
            <p:cNvPr id="107" name="CustomShape 2"/>
            <p:cNvSpPr/>
            <p:nvPr/>
          </p:nvSpPr>
          <p:spPr>
            <a:xfrm rot="414600">
              <a:off x="6206040" y="-2014200"/>
              <a:ext cx="19397520" cy="3085920"/>
            </a:xfrm>
            <a:custGeom>
              <a:avLst/>
              <a:gdLst/>
              <a:ahLst/>
              <a:rect l="l" t="t" r="r" b="b"/>
              <a:pathLst>
                <a:path w="5108907" h="812800">
                  <a:moveTo>
                    <a:pt x="0" y="0"/>
                  </a:moveTo>
                  <a:lnTo>
                    <a:pt x="5108907" y="0"/>
                  </a:lnTo>
                  <a:lnTo>
                    <a:pt x="5108907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407d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8" name="CustomShape 3"/>
            <p:cNvSpPr/>
            <p:nvPr/>
          </p:nvSpPr>
          <p:spPr>
            <a:xfrm rot="414600">
              <a:off x="6280200" y="-3247920"/>
              <a:ext cx="3085920" cy="333900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pic>
        <p:nvPicPr>
          <p:cNvPr id="109" name="Google Shape;184;p21" descr=""/>
          <p:cNvPicPr/>
          <p:nvPr/>
        </p:nvPicPr>
        <p:blipFill>
          <a:blip r:embed="rId1"/>
          <a:stretch/>
        </p:blipFill>
        <p:spPr>
          <a:xfrm>
            <a:off x="14226120" y="4544280"/>
            <a:ext cx="1231200" cy="1980360"/>
          </a:xfrm>
          <a:prstGeom prst="rect">
            <a:avLst/>
          </a:prstGeom>
          <a:ln>
            <a:noFill/>
          </a:ln>
        </p:spPr>
      </p:pic>
      <p:pic>
        <p:nvPicPr>
          <p:cNvPr id="110" name="Google Shape;185;p21" descr=""/>
          <p:cNvPicPr/>
          <p:nvPr/>
        </p:nvPicPr>
        <p:blipFill>
          <a:blip r:embed="rId2"/>
          <a:stretch/>
        </p:blipFill>
        <p:spPr>
          <a:xfrm>
            <a:off x="2829960" y="4544280"/>
            <a:ext cx="1231200" cy="1980360"/>
          </a:xfrm>
          <a:prstGeom prst="rect">
            <a:avLst/>
          </a:prstGeom>
          <a:ln>
            <a:noFill/>
          </a:ln>
        </p:spPr>
      </p:pic>
      <p:sp>
        <p:nvSpPr>
          <p:cNvPr id="111" name="CustomShape 4"/>
          <p:cNvSpPr/>
          <p:nvPr/>
        </p:nvSpPr>
        <p:spPr>
          <a:xfrm>
            <a:off x="1028880" y="1616040"/>
            <a:ext cx="16230240" cy="2925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20000"/>
              </a:lnSpc>
              <a:tabLst>
                <a:tab algn="l" pos="0"/>
              </a:tabLst>
            </a:pPr>
            <a:r>
              <a:rPr b="0" lang="en-US" sz="8000" spc="-1" strike="noStrike">
                <a:solidFill>
                  <a:srgbClr val="231f20"/>
                </a:solidFill>
                <a:latin typeface="Abril Fatface"/>
                <a:ea typeface="Abril Fatface"/>
              </a:rPr>
              <a:t>Mejora de las relaciones interpersonales</a:t>
            </a:r>
            <a:endParaRPr b="0" lang="es-ES" sz="8000" spc="-1" strike="noStrike">
              <a:latin typeface="Arial"/>
            </a:endParaRPr>
          </a:p>
        </p:txBody>
      </p:sp>
      <p:sp>
        <p:nvSpPr>
          <p:cNvPr id="112" name="CustomShape 5"/>
          <p:cNvSpPr/>
          <p:nvPr/>
        </p:nvSpPr>
        <p:spPr>
          <a:xfrm>
            <a:off x="1028880" y="7261200"/>
            <a:ext cx="4834080" cy="3089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30000"/>
              </a:lnSpc>
              <a:tabLst>
                <a:tab algn="l" pos="0"/>
              </a:tabLst>
            </a:pPr>
            <a:r>
              <a:rPr b="1" lang="en-US" sz="3900" spc="-1" strike="noStrike">
                <a:solidFill>
                  <a:srgbClr val="231f20"/>
                </a:solidFill>
                <a:latin typeface="arial"/>
                <a:ea typeface="arial"/>
              </a:rPr>
              <a:t>Comunicación efectiva con los colegas y los estudiantes</a:t>
            </a:r>
            <a:endParaRPr b="0" lang="es-ES" sz="3900" spc="-1" strike="noStrike">
              <a:latin typeface="Arial"/>
            </a:endParaRPr>
          </a:p>
        </p:txBody>
      </p:sp>
      <p:sp>
        <p:nvSpPr>
          <p:cNvPr id="113" name="CustomShape 6"/>
          <p:cNvSpPr/>
          <p:nvPr/>
        </p:nvSpPr>
        <p:spPr>
          <a:xfrm>
            <a:off x="6726960" y="7261200"/>
            <a:ext cx="4834080" cy="1544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30000"/>
              </a:lnSpc>
              <a:tabLst>
                <a:tab algn="l" pos="0"/>
              </a:tabLst>
            </a:pPr>
            <a:r>
              <a:rPr b="1" lang="en-US" sz="3900" spc="-1" strike="noStrike">
                <a:solidFill>
                  <a:srgbClr val="231f20"/>
                </a:solidFill>
                <a:latin typeface="arial"/>
                <a:ea typeface="arial"/>
              </a:rPr>
              <a:t>Desarrollo de habilidades sociales</a:t>
            </a:r>
            <a:endParaRPr b="0" lang="es-ES" sz="3900" spc="-1" strike="noStrike">
              <a:latin typeface="Arial"/>
            </a:endParaRPr>
          </a:p>
        </p:txBody>
      </p:sp>
      <p:sp>
        <p:nvSpPr>
          <p:cNvPr id="114" name="CustomShape 7"/>
          <p:cNvSpPr/>
          <p:nvPr/>
        </p:nvSpPr>
        <p:spPr>
          <a:xfrm>
            <a:off x="12425040" y="7261200"/>
            <a:ext cx="4834080" cy="1544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30000"/>
              </a:lnSpc>
              <a:tabLst>
                <a:tab algn="l" pos="0"/>
              </a:tabLst>
            </a:pPr>
            <a:r>
              <a:rPr b="1" lang="en-US" sz="3900" spc="-1" strike="noStrike">
                <a:solidFill>
                  <a:srgbClr val="231f20"/>
                </a:solidFill>
                <a:latin typeface="arial"/>
                <a:ea typeface="arial"/>
              </a:rPr>
              <a:t>Manejo de conflictos</a:t>
            </a:r>
            <a:endParaRPr b="0" lang="es-ES" sz="3900" spc="-1" strike="noStrike">
              <a:latin typeface="Arial"/>
            </a:endParaRPr>
          </a:p>
        </p:txBody>
      </p:sp>
      <p:pic>
        <p:nvPicPr>
          <p:cNvPr id="115" name="Google Shape;190;p21" descr=""/>
          <p:cNvPicPr/>
          <p:nvPr/>
        </p:nvPicPr>
        <p:blipFill>
          <a:blip r:embed="rId3"/>
          <a:stretch/>
        </p:blipFill>
        <p:spPr>
          <a:xfrm>
            <a:off x="8528040" y="4544280"/>
            <a:ext cx="1231200" cy="19803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LibreOffice/6.4.7.2$Linux_X86_64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es-ES</dc:language>
  <cp:lastModifiedBy/>
  <cp:revision>0</cp:revision>
  <dc:subject/>
  <dc:title/>
</cp:coreProperties>
</file>